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5782"/>
  </p:normalViewPr>
  <p:slideViewPr>
    <p:cSldViewPr snapToGrid="0" snapToObjects="1">
      <p:cViewPr varScale="1">
        <p:scale>
          <a:sx n="109" d="100"/>
          <a:sy n="109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publications/2011/realtime/adrenaline.mp4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minutes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http://hci.stanford.edu/publications/2011/realtime</a:t>
            </a:r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/adrenaline.mp4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9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Crowdsourcing and </a:t>
            </a:r>
            <a:r>
              <a:rPr lang="en-US" sz="4500"/>
              <a:t>HCI part 2</a:t>
            </a:r>
            <a:r>
              <a:rPr lang="en-US" sz="4500" dirty="0"/>
              <a:t>: Privacy and Latency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8850-B617-594F-AE4D-F0F74B28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use email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4360-1C1D-1144-8160-DFD29677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77% send email reminders to themselves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47% use their inbox as a to-do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41% would be willing to use an online service helps with email task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760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C22F-C55F-FD45-8D0D-C35462BF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2342C-A2A3-3447-BB17-9ADE2AF8F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38% were unwilling to share anything 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35% were only willing to share a few messages manually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26% were fine with automatic rules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4% were ready to share their entire inbox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9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D04F-F8EB-B448-9A1D-B276022C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Valet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902665-6598-504E-B2D2-3CF9480C1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900" y="1820863"/>
            <a:ext cx="8597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0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056-5A04-B943-8A32-687DF852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Protections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DCAA2-E79E-2E4F-B2BC-C7686A9D1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can create a whitelist of messages that your assistant can see (starred, labeled “assistant”, messages you send to yourself)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can create a blacklist to block your assistant from seeing messages from certain people, or with certain keywords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can limit the assistant to only viewing your most-recent messages (default: 100)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9213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7F9A-39D6-4C44-901F-A3B48DEF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Restricting Access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A99DB1-0D2C-0542-AD89-82068167A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994" y="1347788"/>
            <a:ext cx="8401711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EE3B2-4115-6C4B-A854-4DFE1BDE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13" y="422966"/>
            <a:ext cx="7168573" cy="53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5C21-91E9-6949-BB4E-53A5AE92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Handing over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83C7-57A4-E24A-8C5E-B725C5AE8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You control what actions your assistant is allowed to do:</a:t>
            </a:r>
          </a:p>
          <a:p>
            <a:pPr lvl="1"/>
            <a:r>
              <a:rPr lang="en-US" sz="2700" dirty="0"/>
              <a:t>Create new task</a:t>
            </a:r>
          </a:p>
          <a:p>
            <a:pPr lvl="1"/>
            <a:r>
              <a:rPr lang="en-US" sz="2700" dirty="0"/>
              <a:t>Delete emails</a:t>
            </a:r>
          </a:p>
          <a:p>
            <a:pPr lvl="1"/>
            <a:r>
              <a:rPr lang="en-US" sz="2700" dirty="0"/>
              <a:t>Reply to emails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91224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F677-D6E7-834C-8117-DDF2B0B5B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User’s view of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1CEB7-9047-6A46-ADF8-23AEB6BA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5"/>
          <a:stretch/>
        </p:blipFill>
        <p:spPr>
          <a:xfrm>
            <a:off x="2470068" y="1516615"/>
            <a:ext cx="637480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6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57BA-0FF6-D14D-8A6F-89540A98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Assistant’s view of 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770BC5-EEFB-F34B-9272-7374DD4DC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1560513"/>
            <a:ext cx="102362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5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D282-C982-8847-AFBE-00CE24CB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84563-20C9-BF48-852E-93779B447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Users can leave notes for new assistants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Ask assistant to prioritize certain senders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Or add labels to tasks (“put [Event] in front of every event”)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Assistants and users can also open a chat window to clarify any confusion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064" y="3042974"/>
            <a:ext cx="2875872" cy="772052"/>
          </a:xfrm>
        </p:spPr>
        <p:txBody>
          <a:bodyPr>
            <a:noAutofit/>
          </a:bodyPr>
          <a:lstStyle/>
          <a:p>
            <a:r>
              <a:rPr lang="en-US" sz="5500" dirty="0"/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317875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F4D9-D84A-0745-AE02-106B6212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E681-C9F9-1B49-AB62-030E4DB0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EmailValet</a:t>
            </a:r>
            <a:r>
              <a:rPr lang="en-US" sz="2500" dirty="0"/>
              <a:t> displays a log of all of the actions that your assistant took, for each of the emails that they processed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Does not prevent abuse but leaves “fingerprints” that reveal it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May act as a deterrent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94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9F76-1581-3144-B17C-8279E725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5E308D-8C3D-F648-A51F-4D767597E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3613"/>
            <a:ext cx="9055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75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9F76-1581-3144-B17C-8279E725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01532E-8DB8-2049-8EB9-2FCF3628B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2782002"/>
            <a:ext cx="10515600" cy="19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94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F8D0-9CBE-8741-BC9B-B5A56544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D413-4AAD-4145-8215-F61BC7B5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Do you think that having an assistant would increase your productivity?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How would you measure that?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6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3BF2-DB0E-3847-B475-68CF6D2B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Weeklong Study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375BAE-9EEF-F94A-996C-ECC83F0EE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562" y="1443500"/>
            <a:ext cx="7996717" cy="48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9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71C1-A16D-E242-8297-158A2282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participants,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637F1-3222-0848-837A-14AD6A303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28 university students (6 MBAs, 22 tech)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Participants were paid $50 gift certificate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3 online assistants hired through </a:t>
            </a:r>
            <a:r>
              <a:rPr lang="en-US" sz="2500" dirty="0" err="1"/>
              <a:t>oDesk</a:t>
            </a:r>
            <a:r>
              <a:rPr lang="en-US" sz="2500" dirty="0"/>
              <a:t>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Paid $8 per hour to process all shared emails during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96155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D88F-C986-5A4D-89E9-9B8910AF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measured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53156-0D67-0A4C-A4C8-C97C6E8DF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 many tasks that the assistant created were accepted by user</a:t>
            </a:r>
          </a:p>
          <a:p>
            <a:pPr lvl="1"/>
            <a:r>
              <a:rPr lang="en-US" sz="2500" dirty="0"/>
              <a:t>In control and DIY groups, the user marked the hidden tasks at the end of the 2-day period to created ground truth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 many tasks were completed during the 2 day period</a:t>
            </a:r>
          </a:p>
          <a:p>
            <a:pPr lvl="1"/>
            <a:r>
              <a:rPr lang="en-US" sz="2500" dirty="0"/>
              <a:t>Manually merged the DIY tasks and the assistant tasks at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2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0C7B-9259-8A42-A106-616C552E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AB28-404F-5C48-8918-28E883EA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72% of assistant-created tasks were accepted by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Precision increased over time from </a:t>
            </a:r>
            <a:br>
              <a:rPr lang="en-US" sz="2800" dirty="0"/>
            </a:br>
            <a:r>
              <a:rPr lang="en-US" sz="2800" dirty="0"/>
              <a:t>62% on first day to 85% on the last day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90D3E-B1DE-DD4F-A579-99AE7B0BAADB}"/>
              </a:ext>
            </a:extLst>
          </p:cNvPr>
          <p:cNvSpPr/>
          <p:nvPr/>
        </p:nvSpPr>
        <p:spPr>
          <a:xfrm>
            <a:off x="3048000" y="4011413"/>
            <a:ext cx="6096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300" i="1" dirty="0"/>
              <a:t>“it has become easier to extract good and accurate tasks from my clients’ emails over time. I feel I have gotten to known my clients better and understand the conversations better” –assistant</a:t>
            </a:r>
          </a:p>
        </p:txBody>
      </p:sp>
    </p:spTree>
    <p:extLst>
      <p:ext uri="{BB962C8B-B14F-4D97-AF65-F5344CB8AC3E}">
        <p14:creationId xmlns:p14="http://schemas.microsoft.com/office/powerpoint/2010/main" val="345541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1EDF-E8BE-0A4A-8C3A-C635F4F3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45A89-B552-4C41-A8A6-33B423F6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 many of the tasks were created by the assistant? </a:t>
            </a:r>
            <a:r>
              <a:rPr lang="en-US" sz="2500" i="1" dirty="0"/>
              <a:t>How many of the user-created tasks did the assistant miss?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Only measured on assisted-condition when users could add tasks in real time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69% recall.  However, sometimes the user logged in before the assistant, so potential recall may be higher.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42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83C9-46B2-1B45-AF59-A4BDB37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F6EB-DB3A-D64C-8B8D-C1BEF631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Were the assistants’ tasks relevant, or just busywork?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67%: valuable tasks worth completing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Some said assistants were overeager, e.g. creating </a:t>
            </a:r>
            <a:r>
              <a:rPr lang="en-US" sz="2600" dirty="0" err="1"/>
              <a:t>todos</a:t>
            </a:r>
            <a:r>
              <a:rPr lang="en-US" sz="2600" dirty="0"/>
              <a:t> from mailing lists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Still felt that it was easier to delete than create 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7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50F7-9972-ED49-8EFF-423E383F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you let crowd workers read your email?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7F65B5-98E5-A249-8F9F-2081E5F85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751"/>
          <a:stretch/>
        </p:blipFill>
        <p:spPr>
          <a:xfrm>
            <a:off x="4119619" y="1803001"/>
            <a:ext cx="3075709" cy="37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30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83C9-46B2-1B45-AF59-A4BDB37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F6EB-DB3A-D64C-8B8D-C1BEF631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Were users confident that their assistants would not miss important tasks?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61% felt they could fully or almost fully rely on their assistant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Most common cause of missing tasks was lack of contextual knowledge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A0614-547E-9849-9528-C113245F9A6E}"/>
              </a:ext>
            </a:extLst>
          </p:cNvPr>
          <p:cNvSpPr/>
          <p:nvPr/>
        </p:nvSpPr>
        <p:spPr>
          <a:xfrm>
            <a:off x="2877879" y="5109343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300" i="1" dirty="0"/>
              <a:t>“Many important tasks (that are not obvious) are not extracted.”</a:t>
            </a:r>
          </a:p>
        </p:txBody>
      </p:sp>
    </p:spTree>
    <p:extLst>
      <p:ext uri="{BB962C8B-B14F-4D97-AF65-F5344CB8AC3E}">
        <p14:creationId xmlns:p14="http://schemas.microsoft.com/office/powerpoint/2010/main" val="845493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4574-A101-0C41-9914-27D88DEA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Did </a:t>
            </a:r>
            <a:r>
              <a:rPr lang="en-US" dirty="0" err="1"/>
              <a:t>EmailValet</a:t>
            </a:r>
            <a:r>
              <a:rPr lang="en-US" dirty="0"/>
              <a:t> increase productivity?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9713D-35CE-F443-983D-DB63CAFC6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Users found the assistants to be generally accurate, but did the system help those users manage their tasks?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3C11B-F19F-634B-85F3-8D831F52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83" y="2327200"/>
            <a:ext cx="5920580" cy="33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49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5610-6096-DA4E-9045-A06A5FC6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Enthusiasm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2064B-1934-5B43-B8ED-4C15ADD42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“any help in making sure everything gets done is greatly appreciated.”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“What I need is an extra pair of eyes.”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Assistant’s tasks were “like magic”: “very convenient and much easier than doing it myself.”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66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A773-3E9D-7E4B-99DC-97E7A271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 to </a:t>
            </a:r>
            <a:r>
              <a:rPr lang="en-US" dirty="0" err="1"/>
              <a:t>EmailValet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9E046-1681-7B47-8DF8-F3C1B6CDA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Crowdsourced expert assistants to support personal information management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An email task management system with integrated feedback structure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Empirical results indicate that assistants manage information accurately, enabling users to accomplish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5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7320-E344-D24A-A5E2-AB3F16D7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Access in a Transparent Fashion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78B04-70A4-8F49-A53E-275140B29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Give assistants only as much access as they actually need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Interface access boundaries transparent so users have an accurate model of what the assistant can and cannot do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Audit log creates fingerprints of any possible transgressions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07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3FCE-DB33-4A4A-B0E8-EFE01567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Economics of shared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28E9-F723-A949-8C59-1B8234BF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Assistants worked for 70 hours total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Processed 12k messages (~3/minute)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Created 780 tasks (~7 per 100 emails)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78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3FCE-DB33-4A4A-B0E8-EFE01567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Economics of shared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28E9-F723-A949-8C59-1B8234BF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Each assistant could do ~1,400 messages per day if working full time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Each user got about 40 messages per day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Could support 36 users simultaneously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Cost to users would be $1.78 per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68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6C90-6447-C940-89E4-11095B0A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43056-578E-6B46-BC9C-886491E40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Support other delegated tasks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Summarize messages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Negotiate meeting times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Draft/send replies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934967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DFB5-81E1-A046-B4BE-8D77ABED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you let crowd workers read your email?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B68C26-DD83-8A44-89D2-4F6D8556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1886128"/>
            <a:ext cx="10515600" cy="37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44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3042974"/>
            <a:ext cx="2983201" cy="772052"/>
          </a:xfrm>
        </p:spPr>
        <p:txBody>
          <a:bodyPr>
            <a:noAutofit/>
          </a:bodyPr>
          <a:lstStyle/>
          <a:p>
            <a:r>
              <a:rPr lang="en-US" sz="5500" dirty="0"/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331472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5BF0-4950-024F-A0B8-83B23B0D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email as a task management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77E17-B9CA-594E-9AE0-8087E2AE9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Never-ending stream of incoming requests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New messages push important requests out of view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Some important requests can be unintentionally missed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People spend a lot of time carefully processing their inboxes or triaging to select important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11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BFC2-BD35-9842-B231-F143CB40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 in the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AE73-F753-C142-9ED1-088A49BAA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Tasks like email are reasonably asynchronous, so some delay is acceptable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For other tasks, like Word Processing, we would like a rapid response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Soylent and </a:t>
            </a:r>
            <a:r>
              <a:rPr lang="en-US" sz="2500" dirty="0" err="1"/>
              <a:t>TurKit</a:t>
            </a:r>
            <a:r>
              <a:rPr lang="en-US" sz="2500" dirty="0"/>
              <a:t> both suffered from a problem of latency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93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6817-5579-A340-8430-071ABE88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Latency in HCI is disastrous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6CFE9-B2D9-FC40-A6F8-8CA32B4D9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Users are not used to waiting, and will abandon interfaces that are slow to react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Search engine usage decreases linearly as delays grow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Ten seconds is the maximum delay before a user loses focus on an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03561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3042974"/>
            <a:ext cx="2983201" cy="77205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How can we solve the problem of latency?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9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160D-C325-494F-977C-CEBAA969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VizWiz</a:t>
            </a:r>
            <a:r>
              <a:rPr lang="en-US" dirty="0"/>
              <a:t>: Nearly Real-time Answers to Visual Questions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52DD4-4328-364D-BC50-F6065A685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1857392"/>
            <a:ext cx="10515600" cy="37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37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D202-212D-B247-A933-B920EB71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Pre-recruit workers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DA241-4B74-D043-A536-D900C2D99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err="1"/>
              <a:t>VizWiz</a:t>
            </a:r>
            <a:r>
              <a:rPr lang="en-US" sz="2600" dirty="0"/>
              <a:t> tried to reduce latency by pre-recruiting worker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Workers complete a series of assignments in on HIT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The user’s request with the least responses gets put at the head of the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58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42C7-2B2D-684D-A25E-707682EB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when work is imminent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2D03DB-E36A-2048-A8AE-9EAB4244F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442823"/>
              </p:ext>
            </p:extLst>
          </p:nvPr>
        </p:nvGraphicFramePr>
        <p:xfrm>
          <a:off x="2191193" y="1695487"/>
          <a:ext cx="6210300" cy="3886200"/>
        </p:xfrm>
        <a:graphic>
          <a:graphicData uri="http://schemas.openxmlformats.org/drawingml/2006/table">
            <a:tbl>
              <a:tblPr/>
              <a:tblGrid>
                <a:gridCol w="2295525">
                  <a:extLst>
                    <a:ext uri="{9D8B030D-6E8A-4147-A177-3AD203B41FA5}">
                      <a16:colId xmlns:a16="http://schemas.microsoft.com/office/drawing/2014/main" val="1512084562"/>
                    </a:ext>
                  </a:extLst>
                </a:gridCol>
                <a:gridCol w="3914775">
                  <a:extLst>
                    <a:ext uri="{9D8B030D-6E8A-4147-A177-3AD203B41FA5}">
                      <a16:colId xmlns:a16="http://schemas.microsoft.com/office/drawing/2014/main" val="300497609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61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Start app, take picture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666645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71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Record the question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948448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78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Press send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980228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221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Wait for response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19583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F4ECA2A-A59C-1D49-A500-79890992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142" y="1740269"/>
            <a:ext cx="2025946" cy="27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49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423D-FBA7-6C4D-8F31-98BAE8A8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 a work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BB957-F9AC-3E42-A504-8839AAB1A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TurKit</a:t>
            </a:r>
            <a:r>
              <a:rPr lang="en-US" sz="2500" dirty="0"/>
              <a:t> also experimented with maintaining a group of workers, even when there was no work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Created dummy assignments from past assignments, to ensure work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When a new request arrived a dummy was replaced with the real request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Can be costly to </a:t>
            </a:r>
            <a:r>
              <a:rPr lang="en-US" sz="2500" dirty="0" err="1"/>
              <a:t>constaintly</a:t>
            </a:r>
            <a:r>
              <a:rPr lang="en-US" sz="2500" dirty="0"/>
              <a:t> maintain a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35033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96D5-56B1-5545-9AD7-330728CF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Retainer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B865-16E4-9841-8579-665364995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Alternate to maintaining worker pool with dummy tasks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Hire crowd workers in advance, and pay them a small amount to wait for work to come online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All them to pursue other work while waiting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Alert them when our task is ready with a popup box, and pay them for that work too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4426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29EC-7ACF-CA44-B9D2-0A1F8CAB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 of Retainer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0110-A47D-0549-98FC-629EB01B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500" dirty="0"/>
              <a:t>Guarantee a fast response time</a:t>
            </a:r>
            <a:br>
              <a:rPr lang="en-US" sz="3500" dirty="0"/>
            </a:br>
            <a:endParaRPr lang="en-US" sz="3500" dirty="0"/>
          </a:p>
          <a:p>
            <a:pPr marL="457200" indent="-457200">
              <a:buFont typeface="+mj-lt"/>
              <a:buAutoNum type="arabicPeriod"/>
            </a:pPr>
            <a:r>
              <a:rPr lang="en-US" sz="3500" dirty="0"/>
              <a:t>Be cheap enough to scale</a:t>
            </a:r>
            <a:br>
              <a:rPr lang="en-US" sz="3500" dirty="0"/>
            </a:br>
            <a:endParaRPr lang="en-US" sz="3500" dirty="0"/>
          </a:p>
          <a:p>
            <a:pPr marL="457200" indent="-457200">
              <a:buFont typeface="+mj-lt"/>
              <a:buAutoNum type="arabicPeriod"/>
            </a:pPr>
            <a:r>
              <a:rPr lang="en-US" sz="3500" dirty="0"/>
              <a:t>Maintain response time after a long wait</a:t>
            </a:r>
          </a:p>
          <a:p>
            <a:pPr marL="457200" indent="-457200">
              <a:buFont typeface="+mj-lt"/>
              <a:buAutoNum type="arabicPeriod"/>
            </a:pP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733803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0EF1-798E-A74F-9EA7-584FDA90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paid to 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E3A0-F2BA-6943-A24B-042D9878E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Turkers</a:t>
            </a:r>
            <a:r>
              <a:rPr lang="en-US" sz="2400" dirty="0"/>
              <a:t> were $0.005 – $0.01 per minute, scaled based on expected wait time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Asked them to keep the tab open and told them that they were free to do other tasks while waiting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Javascript</a:t>
            </a:r>
            <a:r>
              <a:rPr lang="en-US" sz="2400" dirty="0"/>
              <a:t> alert when work was ready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Optionally, offer a small bonus to reward quick responses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no work is ready at end of retention period, given them an old task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004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7105-6783-994B-B9CB-526584FF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Valet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E59A-7B5C-0648-8B0A-5DCCABB9E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Targeted at people who receive a large volume of email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Tries to stop bad practice of using tricks like marking an email as unread to flag that it has something actionable, since those techniques are unreliable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4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3788-69BC-1345-A450-F44AE52A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Super-quantifiable HCI </a:t>
            </a:r>
            <a:r>
              <a:rPr lang="en-US" dirty="0" err="1"/>
              <a:t>expriment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C9DB8-0EFC-CB47-9E30-3C6BC615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Vary retainer time between 0.5, 1, 2, 5, 10, and 30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Pay workers: 2¢, 3¢, 4¢, 7¢, 12¢, 32¢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Measure time from </a:t>
            </a:r>
            <a:r>
              <a:rPr lang="en-US" sz="2700" dirty="0" err="1"/>
              <a:t>Javascript</a:t>
            </a:r>
            <a:r>
              <a:rPr lang="en-US" sz="2700" dirty="0"/>
              <a:t> alert appearing until they dismiss it</a:t>
            </a:r>
          </a:p>
        </p:txBody>
      </p:sp>
    </p:spTree>
    <p:extLst>
      <p:ext uri="{BB962C8B-B14F-4D97-AF65-F5344CB8AC3E}">
        <p14:creationId xmlns:p14="http://schemas.microsoft.com/office/powerpoint/2010/main" val="4191150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D5AF-7DE6-C942-8D1E-3FB1DCEE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090220-D809-CA42-A90F-66F3ABF0B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997" y="1347788"/>
            <a:ext cx="8681706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80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7C74-DB98-D04D-9DC7-40718C80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10 minute retainer response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1590A-4886-7142-8A17-36F7B92B8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148" y="1347788"/>
            <a:ext cx="8747403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4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F3DC-C6CA-A743-A388-2E7D3734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Dramatic speedups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755F-1E49-0C4C-9CBC-53A2C719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No longer wait for minutes or hours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Nearly zeros out wait time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Approaches human limits on the cognitive recognize-act cycle and motor reaction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6776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3784-3BFC-C54B-AB52-6D8A0C22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5288-5B92-C449-875F-BFBBCD444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Cost of the retainer model is attractive because it pays workers a small amount to wait, rather than spending money to repeat old tasks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Cost depends on the desired arrival time, and the empirical arrival distribution, and the desired number of workers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785358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FDED-0A5F-F44F-AB13-CDDAEA9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Instant-on Crowd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FDDE-1706-814A-A5D4-821173097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/>
              <a:t>What becomes possible if we can have access to workers in &lt;=2 seconds?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8568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8352-9D45-0B4F-86E3-2041575A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Crowds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68C91-A0B5-7E43-84C8-427BE222E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With the retainer model, we have guarantees about the arrival time for workers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This applies not just to individual workers, but for groups of workers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 can do tasks that require multiple workers interacting, or that composite results from multiple workers to get the task done even 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26583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4CBD-1FB4-D242-91D4-790B39D0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Novel Applications with Synchronous Crowds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ED43-8B56-164F-A53B-B0AE1C3D3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Adrenaline - a camera application that selects a photo from an action video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Puppeteer - a way of manipulating lots of movable digital puppets to create a scene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A|B - a quick voting system for A/B testing (which font is the best?)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022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064" y="3042974"/>
            <a:ext cx="2875872" cy="772052"/>
          </a:xfrm>
        </p:spPr>
        <p:txBody>
          <a:bodyPr>
            <a:noAutofit/>
          </a:bodyPr>
          <a:lstStyle/>
          <a:p>
            <a:pPr algn="ctr"/>
            <a:r>
              <a:rPr lang="en-US" sz="55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69340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4C7C-E296-3843-8064-0771F532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Valet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C0BE9-5EB2-D745-A37B-6005E9CB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Recruits personal assistants for you from </a:t>
            </a:r>
            <a:r>
              <a:rPr lang="en-US" sz="2700" dirty="0" err="1"/>
              <a:t>oDesk</a:t>
            </a:r>
            <a:br>
              <a:rPr lang="en-US" sz="2700" dirty="0"/>
            </a:br>
            <a:endParaRPr lang="en-US" sz="2700" dirty="0"/>
          </a:p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Your personal assistant reads your email and creates </a:t>
            </a:r>
            <a:r>
              <a:rPr lang="en-US" sz="2700" dirty="0" err="1"/>
              <a:t>todo</a:t>
            </a:r>
            <a:r>
              <a:rPr lang="en-US" sz="2700" dirty="0"/>
              <a:t> items for you</a:t>
            </a:r>
            <a:br>
              <a:rPr lang="en-US" sz="2700" dirty="0"/>
            </a:br>
            <a:endParaRPr lang="en-US" sz="2700" dirty="0"/>
          </a:p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Goal is to create an actionable task list so that things don’t get lost in large steam of email</a:t>
            </a:r>
            <a:br>
              <a:rPr lang="en-US" sz="2700" dirty="0"/>
            </a:br>
            <a:endParaRPr lang="en-US" sz="2700" dirty="0"/>
          </a:p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Combine advantages of PAs with the scalability and affordability of crowds workers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732E-89D3-2247-8839-8162B8B9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Crowdsourced Personal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C6A0-46DB-5743-BC50-0EA52A43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oDesk</a:t>
            </a:r>
            <a:r>
              <a:rPr lang="en-US" sz="2500" dirty="0"/>
              <a:t> is “expert” crowdsourcing platform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Assistants are shared across multiple people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Increases employment for assistants, reduces costs for individual users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380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FD02-3817-834F-A53A-5F83095B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DB17-C597-3542-9B9D-CFB731566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Microsoft Outlooks allow users to delegate limited inbox access to assistants</a:t>
            </a:r>
            <a:br>
              <a:rPr lang="en-US" sz="2500" dirty="0"/>
            </a:br>
            <a:endParaRPr lang="en-US" sz="2500" dirty="0"/>
          </a:p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Focusing their boss’s attention on important messages</a:t>
            </a:r>
            <a:br>
              <a:rPr lang="en-US" sz="2500" dirty="0"/>
            </a:br>
            <a:endParaRPr lang="en-US" sz="2500" dirty="0"/>
          </a:p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Autonomously handle simple tasks</a:t>
            </a:r>
            <a:br>
              <a:rPr lang="en-US" sz="2500" dirty="0"/>
            </a:br>
            <a:endParaRPr lang="en-US" sz="2500" dirty="0"/>
          </a:p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Crowdsourcing bring assistants to new class of people – not just executives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99249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49EB-B8FE-A44A-890B-42FB17D8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Intial</a:t>
            </a:r>
            <a:r>
              <a:rPr lang="en-US" dirty="0"/>
              <a:t>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B137-D1DD-CD4A-A487-1C83E63B4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People are of two minds about recruiting remote assistants for managing personal information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People want the help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But they have concerns about giving strangers unfettered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4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1783</Words>
  <Application>Microsoft Macintosh PowerPoint</Application>
  <PresentationFormat>Widescreen</PresentationFormat>
  <Paragraphs>198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Helvetica Neue Light</vt:lpstr>
      <vt:lpstr>Open Sans</vt:lpstr>
      <vt:lpstr>Open Sans SemiBold</vt:lpstr>
      <vt:lpstr>Office Theme</vt:lpstr>
      <vt:lpstr>Crowdsourcing and HCI part 2: Privacy and Latency</vt:lpstr>
      <vt:lpstr>Privacy</vt:lpstr>
      <vt:lpstr>Would you let crowd workers read your email?</vt:lpstr>
      <vt:lpstr>Problems with email as a task management tool</vt:lpstr>
      <vt:lpstr>Email Valet</vt:lpstr>
      <vt:lpstr>Email Valet</vt:lpstr>
      <vt:lpstr>Crowdsourced Personal Assistants</vt:lpstr>
      <vt:lpstr>Executive Assistants</vt:lpstr>
      <vt:lpstr>Intial Interviews</vt:lpstr>
      <vt:lpstr>How people use email now</vt:lpstr>
      <vt:lpstr>Privacy Concerns</vt:lpstr>
      <vt:lpstr>Email Valet</vt:lpstr>
      <vt:lpstr>Privacy Protections</vt:lpstr>
      <vt:lpstr>Restricting Access</vt:lpstr>
      <vt:lpstr>PowerPoint Presentation</vt:lpstr>
      <vt:lpstr>Handing over control</vt:lpstr>
      <vt:lpstr>User’s view of tasks</vt:lpstr>
      <vt:lpstr>Assistant’s view of tasks</vt:lpstr>
      <vt:lpstr>Other feedback</vt:lpstr>
      <vt:lpstr>Accountability</vt:lpstr>
      <vt:lpstr>Accountability</vt:lpstr>
      <vt:lpstr>Accountability</vt:lpstr>
      <vt:lpstr>Study</vt:lpstr>
      <vt:lpstr>Weeklong Study</vt:lpstr>
      <vt:lpstr>Study participants, Assistants</vt:lpstr>
      <vt:lpstr>What was measured</vt:lpstr>
      <vt:lpstr>Precision</vt:lpstr>
      <vt:lpstr>Recall</vt:lpstr>
      <vt:lpstr>Free-form survey</vt:lpstr>
      <vt:lpstr>Free-form survey</vt:lpstr>
      <vt:lpstr>Did EmailValet increase productivity?</vt:lpstr>
      <vt:lpstr>Enthusiasm</vt:lpstr>
      <vt:lpstr>Contributions to EmailValet</vt:lpstr>
      <vt:lpstr>Limited Access in a Transparent Fashion</vt:lpstr>
      <vt:lpstr>Economics of shared assistants</vt:lpstr>
      <vt:lpstr>Economics of shared assistants</vt:lpstr>
      <vt:lpstr>Possible extensions</vt:lpstr>
      <vt:lpstr>Would you let crowd workers read your email?</vt:lpstr>
      <vt:lpstr>Latency</vt:lpstr>
      <vt:lpstr>Crowds in the interface</vt:lpstr>
      <vt:lpstr>Latency in HCI is disastrous</vt:lpstr>
      <vt:lpstr>How can we solve the problem of latency? </vt:lpstr>
      <vt:lpstr>VizWiz: Nearly Real-time Answers to Visual Questions</vt:lpstr>
      <vt:lpstr>Pre-recruit workers</vt:lpstr>
      <vt:lpstr>Know when work is imminent</vt:lpstr>
      <vt:lpstr>Maintain a work pool</vt:lpstr>
      <vt:lpstr>Retainer model</vt:lpstr>
      <vt:lpstr>Goals of Retainer Model</vt:lpstr>
      <vt:lpstr>Getting paid to wait</vt:lpstr>
      <vt:lpstr>Super-quantifiable HCI expriment</vt:lpstr>
      <vt:lpstr>Response Time</vt:lpstr>
      <vt:lpstr>Improving 10 minute retainer response time</vt:lpstr>
      <vt:lpstr>Dramatic speedups</vt:lpstr>
      <vt:lpstr>Cost of retainer</vt:lpstr>
      <vt:lpstr>Instant-on Crowd</vt:lpstr>
      <vt:lpstr>Synchronous Crowds</vt:lpstr>
      <vt:lpstr>Novel Applications with Synchronous Crowds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Crowdsourcing and HCI 2: Privacy and Latency</dc:title>
  <dc:creator>Ajay Patel</dc:creator>
  <cp:lastModifiedBy>Callison-Burch, Christopher</cp:lastModifiedBy>
  <cp:revision>9</cp:revision>
  <dcterms:created xsi:type="dcterms:W3CDTF">2021-02-02T23:09:40Z</dcterms:created>
  <dcterms:modified xsi:type="dcterms:W3CDTF">2021-03-23T17:37:52Z</dcterms:modified>
</cp:coreProperties>
</file>